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4FFEC8-C231-FEB1-1BB7-62CA07DCF7F4}" v="99" dt="2025-10-08T15:08:13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Brown" userId="S::kate.brown@oceanconservationtrust.org::9b7ab341-91e3-46ae-9f75-36711a6d886b" providerId="AD" clId="Web-{4A4FFEC8-C231-FEB1-1BB7-62CA07DCF7F4}"/>
    <pc:docChg chg="modSld">
      <pc:chgData name="Kate Brown" userId="S::kate.brown@oceanconservationtrust.org::9b7ab341-91e3-46ae-9f75-36711a6d886b" providerId="AD" clId="Web-{4A4FFEC8-C231-FEB1-1BB7-62CA07DCF7F4}" dt="2025-10-08T15:08:06.859" v="95"/>
      <pc:docMkLst>
        <pc:docMk/>
      </pc:docMkLst>
      <pc:sldChg chg="modSp">
        <pc:chgData name="Kate Brown" userId="S::kate.brown@oceanconservationtrust.org::9b7ab341-91e3-46ae-9f75-36711a6d886b" providerId="AD" clId="Web-{4A4FFEC8-C231-FEB1-1BB7-62CA07DCF7F4}" dt="2025-10-08T15:08:06.859" v="95"/>
        <pc:sldMkLst>
          <pc:docMk/>
          <pc:sldMk cId="2184601510" sldId="256"/>
        </pc:sldMkLst>
        <pc:graphicFrameChg chg="mod modGraphic">
          <ac:chgData name="Kate Brown" userId="S::kate.brown@oceanconservationtrust.org::9b7ab341-91e3-46ae-9f75-36711a6d886b" providerId="AD" clId="Web-{4A4FFEC8-C231-FEB1-1BB7-62CA07DCF7F4}" dt="2025-10-08T15:08:06.859" v="95"/>
          <ac:graphicFrameMkLst>
            <pc:docMk/>
            <pc:sldMk cId="2184601510" sldId="256"/>
            <ac:graphicFrameMk id="6" creationId="{0DE553EC-3E1A-616A-37FB-08F0D991F60D}"/>
          </ac:graphicFrameMkLst>
        </pc:graphicFrameChg>
      </pc:sldChg>
    </pc:docChg>
  </pc:docChgLst>
  <pc:docChgLst>
    <pc:chgData name="Kate Brown" userId="S::kate.brown@oceanconservationtrust.org::9b7ab341-91e3-46ae-9f75-36711a6d886b" providerId="AD" clId="Web-{4F6F351B-FEE2-6795-73A5-C9F12BEE5C15}"/>
    <pc:docChg chg="modSld">
      <pc:chgData name="Kate Brown" userId="S::kate.brown@oceanconservationtrust.org::9b7ab341-91e3-46ae-9f75-36711a6d886b" providerId="AD" clId="Web-{4F6F351B-FEE2-6795-73A5-C9F12BEE5C15}" dt="2025-10-02T16:05:31.864" v="10" actId="14100"/>
      <pc:docMkLst>
        <pc:docMk/>
      </pc:docMkLst>
      <pc:sldChg chg="modSp">
        <pc:chgData name="Kate Brown" userId="S::kate.brown@oceanconservationtrust.org::9b7ab341-91e3-46ae-9f75-36711a6d886b" providerId="AD" clId="Web-{4F6F351B-FEE2-6795-73A5-C9F12BEE5C15}" dt="2025-10-02T16:05:31.864" v="10" actId="14100"/>
        <pc:sldMkLst>
          <pc:docMk/>
          <pc:sldMk cId="2184601510" sldId="256"/>
        </pc:sldMkLst>
        <pc:spChg chg="mod">
          <ac:chgData name="Kate Brown" userId="S::kate.brown@oceanconservationtrust.org::9b7ab341-91e3-46ae-9f75-36711a6d886b" providerId="AD" clId="Web-{4F6F351B-FEE2-6795-73A5-C9F12BEE5C15}" dt="2025-10-02T16:05:31.864" v="10" actId="14100"/>
          <ac:spMkLst>
            <pc:docMk/>
            <pc:sldMk cId="2184601510" sldId="256"/>
            <ac:spMk id="8" creationId="{137B2D2A-857A-110D-5FA0-917ABEB5B9CC}"/>
          </ac:spMkLst>
        </pc:spChg>
        <pc:graphicFrameChg chg="modGraphic">
          <ac:chgData name="Kate Brown" userId="S::kate.brown@oceanconservationtrust.org::9b7ab341-91e3-46ae-9f75-36711a6d886b" providerId="AD" clId="Web-{4F6F351B-FEE2-6795-73A5-C9F12BEE5C15}" dt="2025-10-02T16:05:28.083" v="9"/>
          <ac:graphicFrameMkLst>
            <pc:docMk/>
            <pc:sldMk cId="2184601510" sldId="256"/>
            <ac:graphicFrameMk id="6" creationId="{0DE553EC-3E1A-616A-37FB-08F0D991F60D}"/>
          </ac:graphicFrameMkLst>
        </pc:graphicFrameChg>
      </pc:sldChg>
    </pc:docChg>
  </pc:docChgLst>
  <pc:docChgLst>
    <pc:chgData name="Kate Brown" userId="9b7ab341-91e3-46ae-9f75-36711a6d886b" providerId="ADAL" clId="{5A087392-1A72-4A19-985E-413323F67E01}"/>
    <pc:docChg chg="custSel modSld">
      <pc:chgData name="Kate Brown" userId="9b7ab341-91e3-46ae-9f75-36711a6d886b" providerId="ADAL" clId="{5A087392-1A72-4A19-985E-413323F67E01}" dt="2025-10-02T15:42:05.770" v="732" actId="20577"/>
      <pc:docMkLst>
        <pc:docMk/>
      </pc:docMkLst>
      <pc:sldChg chg="addSp delSp modSp mod">
        <pc:chgData name="Kate Brown" userId="9b7ab341-91e3-46ae-9f75-36711a6d886b" providerId="ADAL" clId="{5A087392-1A72-4A19-985E-413323F67E01}" dt="2025-10-02T15:42:05.770" v="732" actId="20577"/>
        <pc:sldMkLst>
          <pc:docMk/>
          <pc:sldMk cId="2184601510" sldId="256"/>
        </pc:sldMkLst>
        <pc:spChg chg="mod">
          <ac:chgData name="Kate Brown" userId="9b7ab341-91e3-46ae-9f75-36711a6d886b" providerId="ADAL" clId="{5A087392-1A72-4A19-985E-413323F67E01}" dt="2025-09-15T10:29:49.202" v="248" actId="1076"/>
          <ac:spMkLst>
            <pc:docMk/>
            <pc:sldMk cId="2184601510" sldId="256"/>
            <ac:spMk id="8" creationId="{137B2D2A-857A-110D-5FA0-917ABEB5B9CC}"/>
          </ac:spMkLst>
        </pc:spChg>
        <pc:graphicFrameChg chg="mod modGraphic">
          <ac:chgData name="Kate Brown" userId="9b7ab341-91e3-46ae-9f75-36711a6d886b" providerId="ADAL" clId="{5A087392-1A72-4A19-985E-413323F67E01}" dt="2025-10-02T15:42:05.770" v="732" actId="20577"/>
          <ac:graphicFrameMkLst>
            <pc:docMk/>
            <pc:sldMk cId="2184601510" sldId="256"/>
            <ac:graphicFrameMk id="6" creationId="{0DE553EC-3E1A-616A-37FB-08F0D991F60D}"/>
          </ac:graphicFrameMkLst>
        </pc:graphicFrameChg>
        <pc:picChg chg="add mod">
          <ac:chgData name="Kate Brown" userId="9b7ab341-91e3-46ae-9f75-36711a6d886b" providerId="ADAL" clId="{5A087392-1A72-4A19-985E-413323F67E01}" dt="2025-09-15T10:31:12.865" v="250" actId="1076"/>
          <ac:picMkLst>
            <pc:docMk/>
            <pc:sldMk cId="2184601510" sldId="256"/>
            <ac:picMk id="10" creationId="{1B2CACB8-45A0-1D32-9829-6373C3EAE0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EDDC-087D-160A-0387-79EF0EA1E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584D5-04E7-DB56-8397-28C147D1A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418EE-5569-3479-644F-465C8A6EB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945DD-CC8B-FF1C-F100-16500C57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C636B-4E23-6993-8434-83E0BC5C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7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48BF-9A43-4554-06F0-F0F5DBD6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3E57B-DABC-FCA9-5EFA-7ED5D310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77CA9-3639-924F-D996-18666FCF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E2A9B-6EBA-9647-B6E5-4BD2E7EA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85C73-55EB-C8EA-153A-F166DD36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12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B88A8-47FB-9136-2327-35F0C551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E3251-BF05-C49B-A6EF-FE9DBBCE8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B9D30-526D-B91A-701A-3799C6FF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000C2-2C2D-56F1-4B47-74E3B516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CE197-5A1D-91D4-BF6C-54F8854B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7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A692-3A6E-340A-43D5-0C9285E7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A49C0-C0F7-3A20-25AA-9BCDC7A5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B0415-C48A-8EC6-773A-E0D9E4F62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6BA8B-7252-410A-5614-311985C6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1655C-EE85-BEA1-48D8-CF0D4C64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98BD0-6174-E423-9B84-54482E36E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9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5F34-1FA8-066C-309C-0E537A9D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6AFE2-CCDA-3452-2717-0E8CAF122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C0D19-EBE4-C39F-5BDE-165045E2C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D483B-81E5-052F-B436-468843312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04BCC-A78D-C6BC-B96E-9102EFBE2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B47053-3F44-BECF-913D-67EE10E0C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E0CBA-E97C-3428-A3FF-AC0305DD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4F92-776C-68AC-4DE5-0BDB31A5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44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184E-545C-5D36-1ECD-B0081977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688A8-C86F-E79E-E253-F38E6966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F48D3-29DC-0B74-5E70-97D4888B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364C38-883E-076C-7650-1F34657C0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1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6BCF4C-5AE7-569B-6C96-EB50544C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B1B78-AC5C-B75F-59D9-70AFE212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1EFBC-5F86-7CE6-7530-67D3CF951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0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4F1B-48CD-DBB0-359F-4F210E95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D2ABC-18FB-4DC7-D979-54B3C7C4E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CD301-0F8C-009B-9F53-85D439269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3A33B-BB38-9AB2-9EFB-DC2E2629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F81B1-38F0-8E0D-4D11-977A25B4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33F11D-66F0-FC1E-B69B-3114EB03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D7111-5E1B-03B8-6CCF-957DD031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4A9F-28B6-4AC4-1ED8-5480687C79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BDA46-228D-3E31-5BE0-24DA2FDC5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48B11-151D-B3D1-3E05-A10E7832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CFF2F-9F02-435F-C56D-FEC16C7AD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77F59-7E4D-1726-50A5-159FCCD70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9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C339-C712-9443-C855-FE3A2A2E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72470-ECD2-E1A4-6944-FDC2C22B4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38D72-E982-E2F0-794D-3311D5053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6047D-1112-7845-B031-F54669E9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446B5-FB6C-571F-951A-D7F9151D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8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4EF937-107F-B616-D21D-859C92F05B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60F34-4D36-B5F4-33FA-021B40E50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AB081-09A6-7574-84A6-F75D4FA6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80197-78B7-6A9F-5FCF-34FB9D7C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9EA1D-3FDD-0E04-B45B-A8B88655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0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EB2839-FC02-E031-F056-A70D28ABE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72FD8-61EA-078A-3842-EB2AA6C68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E2091-DF90-33E0-0CA6-7157FE3A5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0E772-3699-D71D-785C-B06EC8D39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7498-6FBF-3526-BA79-95F5E800B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4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E553EC-3E1A-616A-37FB-08F0D991F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404435"/>
              </p:ext>
            </p:extLst>
          </p:nvPr>
        </p:nvGraphicFramePr>
        <p:xfrm>
          <a:off x="501405" y="803353"/>
          <a:ext cx="11189189" cy="57963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5291">
                  <a:extLst>
                    <a:ext uri="{9D8B030D-6E8A-4147-A177-3AD203B41FA5}">
                      <a16:colId xmlns:a16="http://schemas.microsoft.com/office/drawing/2014/main" val="1174714982"/>
                    </a:ext>
                  </a:extLst>
                </a:gridCol>
                <a:gridCol w="4216369">
                  <a:extLst>
                    <a:ext uri="{9D8B030D-6E8A-4147-A177-3AD203B41FA5}">
                      <a16:colId xmlns:a16="http://schemas.microsoft.com/office/drawing/2014/main" val="641318476"/>
                    </a:ext>
                  </a:extLst>
                </a:gridCol>
                <a:gridCol w="3257549">
                  <a:extLst>
                    <a:ext uri="{9D8B030D-6E8A-4147-A177-3AD203B41FA5}">
                      <a16:colId xmlns:a16="http://schemas.microsoft.com/office/drawing/2014/main" val="770541871"/>
                    </a:ext>
                  </a:extLst>
                </a:gridCol>
                <a:gridCol w="1499980">
                  <a:extLst>
                    <a:ext uri="{9D8B030D-6E8A-4147-A177-3AD203B41FA5}">
                      <a16:colId xmlns:a16="http://schemas.microsoft.com/office/drawing/2014/main" val="42436410"/>
                    </a:ext>
                  </a:extLst>
                </a:gridCol>
              </a:tblGrid>
              <a:tr h="437321">
                <a:tc>
                  <a:txBody>
                    <a:bodyPr/>
                    <a:lstStyle/>
                    <a:p>
                      <a:r>
                        <a:rPr lang="en-GB" sz="1200"/>
                        <a:t>Attributes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Essential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Desirable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How Identified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05200"/>
                  </a:ext>
                </a:extLst>
              </a:tr>
              <a:tr h="878492">
                <a:tc>
                  <a:txBody>
                    <a:bodyPr/>
                    <a:lstStyle/>
                    <a:p>
                      <a:r>
                        <a:rPr lang="en-GB" sz="1200"/>
                        <a:t>Education and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A degree (or equivalent) in Media Studies, Marketing, creative writing, natural sciences or other appropriate discipline.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Evidence of commitment to continuing professional development </a:t>
                      </a:r>
                    </a:p>
                    <a:p>
                      <a:r>
                        <a:rPr lang="en-GB" sz="1200"/>
                        <a:t>Science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CV </a:t>
                      </a:r>
                    </a:p>
                    <a:p>
                      <a:r>
                        <a:rPr lang="en-GB" sz="1200"/>
                        <a:t>Interview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6605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/>
                        <a:t>Relevant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3 years in a similar role e.g. charity, environmental  organisations, marine science/conservation focus</a:t>
                      </a:r>
                    </a:p>
                    <a:p>
                      <a:r>
                        <a:rPr lang="en-GB" sz="1200"/>
                        <a:t>Capable of story-telling key messages</a:t>
                      </a:r>
                    </a:p>
                    <a:p>
                      <a:r>
                        <a:rPr lang="en-GB" sz="1200"/>
                        <a:t>Brand ambassador/champion experience </a:t>
                      </a:r>
                    </a:p>
                    <a:p>
                      <a:r>
                        <a:rPr lang="en-GB" sz="1200"/>
                        <a:t>Hero PR campaign management</a:t>
                      </a:r>
                    </a:p>
                    <a:p>
                      <a:r>
                        <a:rPr lang="en-GB" sz="1200"/>
                        <a:t>Writing press releases </a:t>
                      </a:r>
                    </a:p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Website content writing </a:t>
                      </a:r>
                    </a:p>
                    <a:p>
                      <a:r>
                        <a:rPr lang="en-GB" sz="1200"/>
                        <a:t>Blog writing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Professional social media account management </a:t>
                      </a:r>
                    </a:p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CV </a:t>
                      </a:r>
                    </a:p>
                    <a:p>
                      <a:r>
                        <a:rPr lang="en-GB" sz="1200"/>
                        <a:t>Interview</a:t>
                      </a:r>
                    </a:p>
                    <a:p>
                      <a:r>
                        <a:rPr lang="en-GB" sz="1200"/>
                        <a:t>Press release skills test</a:t>
                      </a:r>
                    </a:p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12559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/>
                        <a:t>Special Knowledge and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Excellent verbal and written communication skills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Extremely focused and keen attention to detail </a:t>
                      </a:r>
                    </a:p>
                    <a:p>
                      <a:r>
                        <a:rPr lang="en-GB" sz="1200"/>
                        <a:t>Good listener </a:t>
                      </a:r>
                    </a:p>
                    <a:p>
                      <a:r>
                        <a:rPr lang="en-GB" sz="1200"/>
                        <a:t>Effective planning and organisational skills, managing multiple projects and hitting deadlines</a:t>
                      </a:r>
                      <a:endParaRPr lang="en-GB" sz="120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GB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Competency in Microsoft </a:t>
                      </a:r>
                      <a:r>
                        <a:rPr lang="en-GB" sz="1200"/>
                        <a:t>office suite and Canva</a:t>
                      </a:r>
                    </a:p>
                    <a:p>
                      <a:pPr lvl="0">
                        <a:buNone/>
                      </a:pPr>
                      <a:r>
                        <a:rPr lang="en-GB" sz="1200"/>
                        <a:t>Experience of CRM systems e.g. Raisers Edge </a:t>
                      </a:r>
                    </a:p>
                    <a:p>
                      <a:r>
                        <a:rPr lang="en-GB" sz="1200"/>
                        <a:t>Marketing and selling skills within story-telling </a:t>
                      </a:r>
                    </a:p>
                    <a:p>
                      <a:r>
                        <a:rPr lang="en-GB" sz="1200"/>
                        <a:t>Full clean driving license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Evaluation research experience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Adept at using marketing/design software such as Adobe or Illustrator</a:t>
                      </a:r>
                    </a:p>
                    <a:p>
                      <a:r>
                        <a:rPr lang="en-GB" sz="1200"/>
                        <a:t>Budget management </a:t>
                      </a:r>
                    </a:p>
                    <a:p>
                      <a:r>
                        <a:rPr lang="en-GB" sz="1200"/>
                        <a:t>Fundraising experience </a:t>
                      </a:r>
                    </a:p>
                    <a:p>
                      <a:r>
                        <a:rPr lang="en-GB" sz="1200"/>
                        <a:t>Behaviour change campaign experience</a:t>
                      </a:r>
                    </a:p>
                    <a:p>
                      <a:r>
                        <a:rPr lang="en-GB" sz="1200"/>
                        <a:t>Supporting development of peers and collaborative working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CV </a:t>
                      </a:r>
                    </a:p>
                    <a:p>
                      <a:r>
                        <a:rPr lang="en-GB" sz="1200"/>
                        <a:t>Interview</a:t>
                      </a:r>
                    </a:p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98197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/>
                        <a:t>Personal Qualities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Self-motivated and flexible to changing priorities</a:t>
                      </a:r>
                    </a:p>
                    <a:p>
                      <a:r>
                        <a:rPr lang="en-GB" sz="1200"/>
                        <a:t>Passionate about marine conservation </a:t>
                      </a:r>
                    </a:p>
                    <a:p>
                      <a:r>
                        <a:rPr lang="en-GB" sz="1200"/>
                        <a:t>Optimistic for the future of the environment </a:t>
                      </a:r>
                    </a:p>
                    <a:p>
                      <a:r>
                        <a:rPr lang="en-GB" sz="1200"/>
                        <a:t>Excellent communicator </a:t>
                      </a:r>
                    </a:p>
                    <a:p>
                      <a:r>
                        <a:rPr lang="en-GB" sz="1200"/>
                        <a:t>Good team player, building rapport with others </a:t>
                      </a:r>
                    </a:p>
                    <a:p>
                      <a:r>
                        <a:rPr lang="en-GB" sz="1200"/>
                        <a:t>Working to tight deadlines to ensure opportunities are maximised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Confident at public speaking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CV </a:t>
                      </a:r>
                    </a:p>
                    <a:p>
                      <a:r>
                        <a:rPr lang="en-GB" sz="1200"/>
                        <a:t>Interview</a:t>
                      </a:r>
                    </a:p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078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37B2D2A-857A-110D-5FA0-917ABEB5B9CC}"/>
              </a:ext>
            </a:extLst>
          </p:cNvPr>
          <p:cNvSpPr txBox="1"/>
          <p:nvPr/>
        </p:nvSpPr>
        <p:spPr>
          <a:xfrm>
            <a:off x="2712341" y="164857"/>
            <a:ext cx="749904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/>
              <a:t>Communication Officer – Person Specification (Maternity cover)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2CACB8-45A0-1D32-9829-6373C3EAE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44" y="142507"/>
            <a:ext cx="1447800" cy="509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601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907126-0d36-47b8-a57d-6e7c89e41326" xsi:nil="true"/>
    <lcf76f155ced4ddcb4097134ff3c332f xmlns="f7e7eb65-8237-48aa-86d6-605f7d9aeb6a">
      <Terms xmlns="http://schemas.microsoft.com/office/infopath/2007/PartnerControls"/>
    </lcf76f155ced4ddcb4097134ff3c332f>
    <_Flow_SignoffStatus xmlns="f7e7eb65-8237-48aa-86d6-605f7d9aeb6a" xsi:nil="true"/>
    <Department xmlns="f7e7eb65-8237-48aa-86d6-605f7d9aeb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1F2169B424B347B12383AAD570CDDF" ma:contentTypeVersion="18" ma:contentTypeDescription="Create a new document." ma:contentTypeScope="" ma:versionID="c64ef3b03a37890dff84bdd03b65e88d">
  <xsd:schema xmlns:xsd="http://www.w3.org/2001/XMLSchema" xmlns:xs="http://www.w3.org/2001/XMLSchema" xmlns:p="http://schemas.microsoft.com/office/2006/metadata/properties" xmlns:ns2="f7e7eb65-8237-48aa-86d6-605f7d9aeb6a" xmlns:ns3="80907126-0d36-47b8-a57d-6e7c89e41326" targetNamespace="http://schemas.microsoft.com/office/2006/metadata/properties" ma:root="true" ma:fieldsID="0a897585ea7d386c71f4ae61c42d9c5d" ns2:_="" ns3:_="">
    <xsd:import namespace="f7e7eb65-8237-48aa-86d6-605f7d9aeb6a"/>
    <xsd:import namespace="80907126-0d36-47b8-a57d-6e7c89e413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Department" minOccurs="0"/>
                <xsd:element ref="ns2:_Flow_SignoffStatu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7eb65-8237-48aa-86d6-605f7d9aeb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5ca3af2-9596-49e8-9714-4cf5752623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Department" ma:index="22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07126-0d36-47b8-a57d-6e7c89e4132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9e3d009-31ba-45ee-876a-92f2fa659d61}" ma:internalName="TaxCatchAll" ma:showField="CatchAllData" ma:web="80907126-0d36-47b8-a57d-6e7c89e413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AF3745-6435-4A0A-AB99-B16F6D9B1581}">
  <ds:schemaRefs>
    <ds:schemaRef ds:uri="079a02c0-2c94-4ac8-ab34-4c9ce28d8e13"/>
    <ds:schemaRef ds:uri="d6f4d874-93f2-4dc9-b513-af01c0f0a62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9902FB-07C4-4CC2-A249-96F4E3BD1A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CA7E2B-23F3-4E79-8668-F4EB475E5A35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Brown</dc:creator>
  <cp:revision>1</cp:revision>
  <dcterms:created xsi:type="dcterms:W3CDTF">2025-09-15T10:20:49Z</dcterms:created>
  <dcterms:modified xsi:type="dcterms:W3CDTF">2025-10-08T15:08:38Z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0x010100C21F2169B424B347B12383AAD570CDDF</vt:lpwstr>
  </property>
  <property fmtid="{D5CDD505-2E9C-101B-9397-08002B2CF9AE}" pid="3" name="MediaServiceImageTags">
    <vt:lpwstr/>
  </property>
</Properties>
</file>